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6b65318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6b65318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6b653181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6b653181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3f7a59ed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3f7a59ed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3f7a59ed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3f7a59ed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6b653181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6b653181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6b653181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6b653181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6b653181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6b653181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7b3894e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7b3894e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7b3894e4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7b3894e4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6b653181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6b653181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3f7a59ed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3f7a59ed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7b3894e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7b3894e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7b3894e4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7b3894e4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6b653181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6b653181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7b3894e4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7b3894e4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7b3894e4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7b3894e4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3f7a59ed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3f7a59ed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3f7a59ed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63f7a59ed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cf0551b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cf0551b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3f7a59ed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3f7a59ed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6b65318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6b65318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c7b3894e4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c7b3894e4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7b3894e4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7b3894e4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6b65317d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6b65317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cb9b20b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cb9b20b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6b65317d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6b65317d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6b653181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6b653181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6b65318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6b65318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9.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9.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9.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apps.bea.gov/regional/downloadzip.cfm?_gl=1*dwaf9w*_ga*NjYzMzgwMDA0LjE3MDI0MzU3NzU.*_ga_J4698JNNFT*MTcwMjQ0MjYzOC4yLjEuMTcwMjQ0NTQ4OS4wLjAuMA" TargetMode="External"/><Relationship Id="rId4" Type="http://schemas.openxmlformats.org/officeDocument/2006/relationships/hyperlink" Target="https://equitablegrowth.org/gaps-in-u-s-rural-and-urban-economic-growth-widened-in-the-post-great-recession-economy-with-implications-amid-the-coronavirus-recession/" TargetMode="External"/><Relationship Id="rId5" Type="http://schemas.openxmlformats.org/officeDocument/2006/relationships/hyperlink" Target="https://www.census.gov/about/partners/cic/resources/data-links/asian.html" TargetMode="External"/><Relationship Id="rId6" Type="http://schemas.openxmlformats.org/officeDocument/2006/relationships/hyperlink" Target="https://headwaterseconomics.org/economic-development/trends-performance/hispanic-populations/" TargetMode="External"/><Relationship Id="rId7" Type="http://schemas.openxmlformats.org/officeDocument/2006/relationships/hyperlink" Target="https://en.wikipedia.org/wiki/Black_Southerners#:~:text=Since%20the%20second%20Great%20Migration,Virginia%2C%20Tennessee%2C%20and%20Florida." TargetMode="External"/><Relationship Id="rId8" Type="http://schemas.openxmlformats.org/officeDocument/2006/relationships/hyperlink" Target="https://www.hhs.gov/guidance/document/defining-rural-population#:~:text=All%20counties%20that%20are%20not,as%20either%20Metro%20or%20Micr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263525" y="2571750"/>
            <a:ext cx="8520600" cy="1735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ctr">
              <a:spcBef>
                <a:spcPts val="0"/>
              </a:spcBef>
              <a:spcAft>
                <a:spcPts val="0"/>
              </a:spcAft>
              <a:buNone/>
            </a:pPr>
            <a:r>
              <a:rPr lang="en-GB" sz="1800">
                <a:solidFill>
                  <a:schemeClr val="dk1"/>
                </a:solidFill>
              </a:rPr>
              <a:t>Led by Ole Forsberg and Andrew Leahy</a:t>
            </a:r>
            <a:endParaRPr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rPr lang="en-GB" sz="1800">
                <a:solidFill>
                  <a:schemeClr val="dk1"/>
                </a:solidFill>
              </a:rPr>
              <a:t>Funded by Richter Memorial Fund</a:t>
            </a:r>
            <a:endParaRPr sz="1800">
              <a:solidFill>
                <a:schemeClr val="dk1"/>
              </a:solidFill>
            </a:endParaRPr>
          </a:p>
        </p:txBody>
      </p:sp>
      <p:sp>
        <p:nvSpPr>
          <p:cNvPr id="55" name="Google Shape;55;p13"/>
          <p:cNvSpPr txBox="1"/>
          <p:nvPr>
            <p:ph type="ctrTitle"/>
          </p:nvPr>
        </p:nvSpPr>
        <p:spPr>
          <a:xfrm>
            <a:off x="311708" y="744575"/>
            <a:ext cx="8520600" cy="2052600"/>
          </a:xfrm>
          <a:prstGeom prst="rect">
            <a:avLst/>
          </a:prstGeom>
          <a:noFill/>
          <a:ln cap="flat" cmpd="sng" w="9525">
            <a:solidFill>
              <a:schemeClr val="lt1"/>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rgbClr val="000000"/>
                </a:solidFill>
              </a:rPr>
              <a:t>​</a:t>
            </a:r>
            <a:r>
              <a:rPr lang="en-GB"/>
              <a:t>Racial Demographics and U.S. GDP: 2017-2022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0" name="Google Shape;130;p22"/>
          <p:cNvSpPr txBox="1"/>
          <p:nvPr>
            <p:ph idx="1" type="body"/>
          </p:nvPr>
        </p:nvSpPr>
        <p:spPr>
          <a:xfrm>
            <a:off x="311700" y="1714725"/>
            <a:ext cx="2566200" cy="285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2"/>
          <p:cNvPicPr preferRelativeResize="0"/>
          <p:nvPr/>
        </p:nvPicPr>
        <p:blipFill>
          <a:blip r:embed="rId3">
            <a:alphaModFix/>
          </a:blip>
          <a:stretch>
            <a:fillRect/>
          </a:stretch>
        </p:blipFill>
        <p:spPr>
          <a:xfrm>
            <a:off x="0" y="0"/>
            <a:ext cx="9144002"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3"/>
          <p:cNvPicPr preferRelativeResize="0"/>
          <p:nvPr/>
        </p:nvPicPr>
        <p:blipFill>
          <a:blip r:embed="rId3">
            <a:alphaModFix/>
          </a:blip>
          <a:stretch>
            <a:fillRect/>
          </a:stretch>
        </p:blipFill>
        <p:spPr>
          <a:xfrm>
            <a:off x="0" y="87064"/>
            <a:ext cx="9144003" cy="49693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4"/>
          <p:cNvPicPr preferRelativeResize="0"/>
          <p:nvPr/>
        </p:nvPicPr>
        <p:blipFill>
          <a:blip r:embed="rId3">
            <a:alphaModFix/>
          </a:blip>
          <a:stretch>
            <a:fillRect/>
          </a:stretch>
        </p:blipFill>
        <p:spPr>
          <a:xfrm>
            <a:off x="0" y="2571750"/>
            <a:ext cx="4599125" cy="2580450"/>
          </a:xfrm>
          <a:prstGeom prst="rect">
            <a:avLst/>
          </a:prstGeom>
          <a:noFill/>
          <a:ln>
            <a:noFill/>
          </a:ln>
        </p:spPr>
      </p:pic>
      <p:sp>
        <p:nvSpPr>
          <p:cNvPr id="145" name="Google Shape;145;p24"/>
          <p:cNvSpPr txBox="1"/>
          <p:nvPr/>
        </p:nvSpPr>
        <p:spPr>
          <a:xfrm>
            <a:off x="4828975" y="258225"/>
            <a:ext cx="4003200" cy="10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Percentage of Subcontinent Indians in US 2017 Map</a:t>
            </a:r>
            <a:endParaRPr sz="1800">
              <a:solidFill>
                <a:schemeClr val="dk1"/>
              </a:solidFill>
            </a:endParaRPr>
          </a:p>
        </p:txBody>
      </p:sp>
      <p:pic>
        <p:nvPicPr>
          <p:cNvPr id="146" name="Google Shape;146;p24"/>
          <p:cNvPicPr preferRelativeResize="0"/>
          <p:nvPr/>
        </p:nvPicPr>
        <p:blipFill>
          <a:blip r:embed="rId4">
            <a:alphaModFix/>
          </a:blip>
          <a:stretch>
            <a:fillRect/>
          </a:stretch>
        </p:blipFill>
        <p:spPr>
          <a:xfrm>
            <a:off x="0" y="6050"/>
            <a:ext cx="4599127" cy="2580449"/>
          </a:xfrm>
          <a:prstGeom prst="rect">
            <a:avLst/>
          </a:prstGeom>
          <a:noFill/>
          <a:ln>
            <a:noFill/>
          </a:ln>
        </p:spPr>
      </p:pic>
      <p:pic>
        <p:nvPicPr>
          <p:cNvPr id="147" name="Google Shape;147;p24"/>
          <p:cNvPicPr preferRelativeResize="0"/>
          <p:nvPr/>
        </p:nvPicPr>
        <p:blipFill>
          <a:blip r:embed="rId5">
            <a:alphaModFix/>
          </a:blip>
          <a:stretch>
            <a:fillRect/>
          </a:stretch>
        </p:blipFill>
        <p:spPr>
          <a:xfrm>
            <a:off x="4599125" y="1416550"/>
            <a:ext cx="4544876" cy="3726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5"/>
          <p:cNvPicPr preferRelativeResize="0"/>
          <p:nvPr/>
        </p:nvPicPr>
        <p:blipFill>
          <a:blip r:embed="rId3">
            <a:alphaModFix/>
          </a:blip>
          <a:stretch>
            <a:fillRect/>
          </a:stretch>
        </p:blipFill>
        <p:spPr>
          <a:xfrm>
            <a:off x="0" y="2528525"/>
            <a:ext cx="4280176" cy="2614974"/>
          </a:xfrm>
          <a:prstGeom prst="rect">
            <a:avLst/>
          </a:prstGeom>
          <a:noFill/>
          <a:ln>
            <a:noFill/>
          </a:ln>
        </p:spPr>
      </p:pic>
      <p:sp>
        <p:nvSpPr>
          <p:cNvPr id="154" name="Google Shape;154;p25"/>
          <p:cNvSpPr txBox="1"/>
          <p:nvPr/>
        </p:nvSpPr>
        <p:spPr>
          <a:xfrm>
            <a:off x="4582700" y="374750"/>
            <a:ext cx="4325700" cy="10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Percentage of Hispanic in US 2017 Map</a:t>
            </a:r>
            <a:endParaRPr sz="1800">
              <a:solidFill>
                <a:schemeClr val="lt2"/>
              </a:solidFill>
            </a:endParaRPr>
          </a:p>
        </p:txBody>
      </p:sp>
      <p:pic>
        <p:nvPicPr>
          <p:cNvPr id="155" name="Google Shape;155;p25"/>
          <p:cNvPicPr preferRelativeResize="0"/>
          <p:nvPr/>
        </p:nvPicPr>
        <p:blipFill>
          <a:blip r:embed="rId4">
            <a:alphaModFix/>
          </a:blip>
          <a:stretch>
            <a:fillRect/>
          </a:stretch>
        </p:blipFill>
        <p:spPr>
          <a:xfrm>
            <a:off x="-235575" y="43845"/>
            <a:ext cx="4572001" cy="2484675"/>
          </a:xfrm>
          <a:prstGeom prst="rect">
            <a:avLst/>
          </a:prstGeom>
          <a:noFill/>
          <a:ln>
            <a:noFill/>
          </a:ln>
        </p:spPr>
      </p:pic>
      <p:pic>
        <p:nvPicPr>
          <p:cNvPr id="156" name="Google Shape;156;p25"/>
          <p:cNvPicPr preferRelativeResize="0"/>
          <p:nvPr/>
        </p:nvPicPr>
        <p:blipFill>
          <a:blip r:embed="rId5">
            <a:alphaModFix/>
          </a:blip>
          <a:stretch>
            <a:fillRect/>
          </a:stretch>
        </p:blipFill>
        <p:spPr>
          <a:xfrm>
            <a:off x="4280175" y="1213425"/>
            <a:ext cx="4807572" cy="3506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26"/>
          <p:cNvPicPr preferRelativeResize="0"/>
          <p:nvPr/>
        </p:nvPicPr>
        <p:blipFill>
          <a:blip r:embed="rId3">
            <a:alphaModFix/>
          </a:blip>
          <a:stretch>
            <a:fillRect/>
          </a:stretch>
        </p:blipFill>
        <p:spPr>
          <a:xfrm>
            <a:off x="0" y="2414625"/>
            <a:ext cx="4282899" cy="2728876"/>
          </a:xfrm>
          <a:prstGeom prst="rect">
            <a:avLst/>
          </a:prstGeom>
          <a:noFill/>
          <a:ln>
            <a:noFill/>
          </a:ln>
        </p:spPr>
      </p:pic>
      <p:sp>
        <p:nvSpPr>
          <p:cNvPr id="163" name="Google Shape;163;p26"/>
          <p:cNvSpPr txBox="1"/>
          <p:nvPr/>
        </p:nvSpPr>
        <p:spPr>
          <a:xfrm>
            <a:off x="4389975" y="471125"/>
            <a:ext cx="4442400" cy="11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Percentage of African American in US 2017 Map</a:t>
            </a:r>
            <a:endParaRPr sz="1800">
              <a:solidFill>
                <a:schemeClr val="lt2"/>
              </a:solidFill>
            </a:endParaRPr>
          </a:p>
        </p:txBody>
      </p:sp>
      <p:pic>
        <p:nvPicPr>
          <p:cNvPr id="164" name="Google Shape;164;p26"/>
          <p:cNvPicPr preferRelativeResize="0"/>
          <p:nvPr/>
        </p:nvPicPr>
        <p:blipFill>
          <a:blip r:embed="rId4">
            <a:alphaModFix/>
          </a:blip>
          <a:stretch>
            <a:fillRect/>
          </a:stretch>
        </p:blipFill>
        <p:spPr>
          <a:xfrm>
            <a:off x="0" y="0"/>
            <a:ext cx="4282900" cy="2414626"/>
          </a:xfrm>
          <a:prstGeom prst="rect">
            <a:avLst/>
          </a:prstGeom>
          <a:noFill/>
          <a:ln>
            <a:noFill/>
          </a:ln>
        </p:spPr>
      </p:pic>
      <p:pic>
        <p:nvPicPr>
          <p:cNvPr id="165" name="Google Shape;165;p26"/>
          <p:cNvPicPr preferRelativeResize="0"/>
          <p:nvPr/>
        </p:nvPicPr>
        <p:blipFill>
          <a:blip r:embed="rId5">
            <a:alphaModFix/>
          </a:blip>
          <a:stretch>
            <a:fillRect/>
          </a:stretch>
        </p:blipFill>
        <p:spPr>
          <a:xfrm>
            <a:off x="3978100" y="1152475"/>
            <a:ext cx="4861102" cy="3903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2849900" y="1999050"/>
            <a:ext cx="433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720"/>
              <a:t>Linear Models</a:t>
            </a:r>
            <a:endParaRPr sz="37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174575"/>
            <a:ext cx="85206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Linear model of GDP per capita change rate 2017-2022 as function of </a:t>
            </a:r>
            <a:r>
              <a:rPr lang="en-GB" sz="1800"/>
              <a:t>percentage population of Total Subcontinent Indians in US 2017 and classification area</a:t>
            </a:r>
            <a:endParaRPr sz="1800"/>
          </a:p>
        </p:txBody>
      </p:sp>
      <p:sp>
        <p:nvSpPr>
          <p:cNvPr id="176" name="Google Shape;176;p28"/>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200">
                <a:solidFill>
                  <a:schemeClr val="dk1"/>
                </a:solidFill>
              </a:rPr>
              <a:t>lm(formula = finaldata2$GDPpercapchangerate17_22 ~ finaldata2$percentotalsubind17 * </a:t>
            </a:r>
            <a:endParaRPr sz="1200">
              <a:solidFill>
                <a:schemeClr val="dk1"/>
              </a:solidFill>
            </a:endParaRPr>
          </a:p>
          <a:p>
            <a:pPr indent="0" lvl="0" marL="457200" rtl="0" algn="l">
              <a:spcBef>
                <a:spcPts val="0"/>
              </a:spcBef>
              <a:spcAft>
                <a:spcPts val="0"/>
              </a:spcAft>
              <a:buNone/>
            </a:pPr>
            <a:r>
              <a:rPr lang="en-GB" sz="1200">
                <a:solidFill>
                  <a:schemeClr val="dk1"/>
                </a:solidFill>
              </a:rPr>
              <a:t>    finaldata2$Metropolitan.Micropolitan.Statistical.Area)</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457200" rtl="0" algn="l">
              <a:spcBef>
                <a:spcPts val="0"/>
              </a:spcBef>
              <a:spcAft>
                <a:spcPts val="0"/>
              </a:spcAft>
              <a:buNone/>
            </a:pPr>
            <a:r>
              <a:rPr lang="en-GB" sz="1100">
                <a:solidFill>
                  <a:schemeClr val="dk1"/>
                </a:solidFill>
              </a:rPr>
              <a:t>Coefficients:</a:t>
            </a:r>
            <a:endParaRPr sz="1100">
              <a:solidFill>
                <a:schemeClr val="dk1"/>
              </a:solidFill>
            </a:endParaRPr>
          </a:p>
          <a:p>
            <a:pPr indent="0" lvl="0" marL="457200" rtl="0" algn="l">
              <a:spcBef>
                <a:spcPts val="0"/>
              </a:spcBef>
              <a:spcAft>
                <a:spcPts val="0"/>
              </a:spcAft>
              <a:buNone/>
            </a:pPr>
            <a:r>
              <a:rPr lang="en-GB" sz="1100">
                <a:solidFill>
                  <a:schemeClr val="dk1"/>
                </a:solidFill>
              </a:rPr>
              <a:t>                                                                                                                                                                                    Estimate</a:t>
            </a:r>
            <a:endParaRPr sz="1100">
              <a:solidFill>
                <a:schemeClr val="dk1"/>
              </a:solidFill>
            </a:endParaRPr>
          </a:p>
          <a:p>
            <a:pPr indent="0" lvl="0" marL="457200" rtl="0" algn="l">
              <a:spcBef>
                <a:spcPts val="0"/>
              </a:spcBef>
              <a:spcAft>
                <a:spcPts val="0"/>
              </a:spcAft>
              <a:buNone/>
            </a:pPr>
            <a:r>
              <a:rPr lang="en-GB" sz="1100">
                <a:solidFill>
                  <a:schemeClr val="dk1"/>
                </a:solidFill>
              </a:rPr>
              <a:t>(Intercept)                                                                                                                                                                    24.7526</a:t>
            </a:r>
            <a:endParaRPr sz="1100">
              <a:solidFill>
                <a:schemeClr val="dk1"/>
              </a:solidFill>
            </a:endParaRPr>
          </a:p>
          <a:p>
            <a:pPr indent="0" lvl="0" marL="457200" rtl="0" algn="l">
              <a:spcBef>
                <a:spcPts val="0"/>
              </a:spcBef>
              <a:spcAft>
                <a:spcPts val="0"/>
              </a:spcAft>
              <a:buNone/>
            </a:pPr>
            <a:r>
              <a:rPr lang="en-GB" sz="1100">
                <a:solidFill>
                  <a:schemeClr val="dk1"/>
                </a:solidFill>
              </a:rPr>
              <a:t>Percentage of Indian population and Micropolitan Area combined effect</a:t>
            </a:r>
            <a:r>
              <a:rPr lang="en-GB" sz="1300">
                <a:solidFill>
                  <a:schemeClr val="dk1"/>
                </a:solidFill>
              </a:rPr>
              <a:t> </a:t>
            </a:r>
            <a:r>
              <a:rPr lang="en-GB" sz="1100">
                <a:solidFill>
                  <a:schemeClr val="dk1"/>
                </a:solidFill>
              </a:rPr>
              <a:t>                                                                  -9.9883</a:t>
            </a:r>
            <a:endParaRPr sz="1100">
              <a:solidFill>
                <a:schemeClr val="dk1"/>
              </a:solidFill>
            </a:endParaRPr>
          </a:p>
          <a:p>
            <a:pPr indent="0" lvl="0" marL="457200" rtl="0" algn="l">
              <a:spcBef>
                <a:spcPts val="0"/>
              </a:spcBef>
              <a:spcAft>
                <a:spcPts val="0"/>
              </a:spcAft>
              <a:buNone/>
            </a:pPr>
            <a:r>
              <a:rPr lang="en-GB" sz="1100">
                <a:solidFill>
                  <a:schemeClr val="dk1"/>
                </a:solidFill>
              </a:rPr>
              <a:t>Percentage of Indian population and Rural Area combined effect</a:t>
            </a:r>
            <a:r>
              <a:rPr lang="en-GB" sz="1100">
                <a:solidFill>
                  <a:schemeClr val="dk1"/>
                </a:solidFill>
              </a:rPr>
              <a:t>                                                                              12.0958</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rPr lang="en-GB" sz="1100">
                <a:solidFill>
                  <a:schemeClr val="dk1"/>
                </a:solidFill>
              </a:rPr>
              <a:t>                                                                                                                                                                                       Pr(&gt;|t|)</a:t>
            </a:r>
            <a:endParaRPr sz="1100">
              <a:solidFill>
                <a:schemeClr val="dk1"/>
              </a:solidFill>
            </a:endParaRPr>
          </a:p>
          <a:p>
            <a:pPr indent="0" lvl="0" marL="457200" rtl="0" algn="l">
              <a:spcBef>
                <a:spcPts val="0"/>
              </a:spcBef>
              <a:spcAft>
                <a:spcPts val="0"/>
              </a:spcAft>
              <a:buNone/>
            </a:pPr>
            <a:r>
              <a:rPr lang="en-GB" sz="1100">
                <a:solidFill>
                  <a:schemeClr val="dk1"/>
                </a:solidFill>
              </a:rPr>
              <a:t>(Intercept)                                                                                                                                                                     &lt; 2e-16</a:t>
            </a:r>
            <a:endParaRPr sz="1100">
              <a:solidFill>
                <a:schemeClr val="dk1"/>
              </a:solidFill>
            </a:endParaRPr>
          </a:p>
          <a:p>
            <a:pPr indent="0" lvl="0" marL="457200" rtl="0" algn="l">
              <a:spcBef>
                <a:spcPts val="0"/>
              </a:spcBef>
              <a:spcAft>
                <a:spcPts val="0"/>
              </a:spcAft>
              <a:buNone/>
            </a:pPr>
            <a:r>
              <a:rPr lang="en-GB" sz="1100">
                <a:solidFill>
                  <a:schemeClr val="dk1"/>
                </a:solidFill>
              </a:rPr>
              <a:t>Percentage of Indian population and Micropolitan Area combined effect</a:t>
            </a:r>
            <a:r>
              <a:rPr lang="en-GB" sz="1100">
                <a:solidFill>
                  <a:schemeClr val="dk1"/>
                </a:solidFill>
              </a:rPr>
              <a:t>                                                                    0.00061</a:t>
            </a:r>
            <a:endParaRPr sz="1100">
              <a:solidFill>
                <a:schemeClr val="dk1"/>
              </a:solidFill>
            </a:endParaRPr>
          </a:p>
          <a:p>
            <a:pPr indent="0" lvl="0" marL="457200" rtl="0" algn="l">
              <a:spcBef>
                <a:spcPts val="0"/>
              </a:spcBef>
              <a:spcAft>
                <a:spcPts val="0"/>
              </a:spcAft>
              <a:buNone/>
            </a:pPr>
            <a:r>
              <a:rPr lang="en-GB" sz="1100">
                <a:solidFill>
                  <a:schemeClr val="dk1"/>
                </a:solidFill>
              </a:rPr>
              <a:t>Percentage of Indian population and Rural Area combined effect                                          </a:t>
            </a:r>
            <a:r>
              <a:rPr lang="en-GB" sz="1100">
                <a:solidFill>
                  <a:schemeClr val="dk1"/>
                </a:solidFill>
              </a:rPr>
              <a:t>                                     0.01684</a:t>
            </a:r>
            <a:endParaRPr sz="11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457200" rtl="0" algn="l">
              <a:spcBef>
                <a:spcPts val="0"/>
              </a:spcBef>
              <a:spcAft>
                <a:spcPts val="0"/>
              </a:spcAft>
              <a:buNone/>
            </a:pPr>
            <a:r>
              <a:rPr lang="en-GB" sz="1200">
                <a:solidFill>
                  <a:schemeClr val="dk1"/>
                </a:solidFill>
              </a:rPr>
              <a:t>Multiple R-squared:  0.09899,	     Adjusted R-squared:  0.07924 </a:t>
            </a:r>
            <a:endParaRPr sz="2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2" name="Google Shape;18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 name="Google Shape;183;p29"/>
          <p:cNvPicPr preferRelativeResize="0"/>
          <p:nvPr/>
        </p:nvPicPr>
        <p:blipFill>
          <a:blip r:embed="rId3">
            <a:alphaModFix/>
          </a:blip>
          <a:stretch>
            <a:fillRect/>
          </a:stretch>
        </p:blipFill>
        <p:spPr>
          <a:xfrm>
            <a:off x="0" y="-24850"/>
            <a:ext cx="9144003" cy="5168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idx="1" type="body"/>
          </p:nvPr>
        </p:nvSpPr>
        <p:spPr>
          <a:xfrm>
            <a:off x="311700" y="1202250"/>
            <a:ext cx="8520600" cy="420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The graph shows there is </a:t>
            </a:r>
            <a:r>
              <a:rPr lang="en-GB">
                <a:solidFill>
                  <a:schemeClr val="dk1"/>
                </a:solidFill>
              </a:rPr>
              <a:t>noticeable</a:t>
            </a:r>
            <a:r>
              <a:rPr lang="en-GB">
                <a:solidFill>
                  <a:schemeClr val="dk1"/>
                </a:solidFill>
              </a:rPr>
              <a:t> difference in the slope of Metropolitan Statiscal Area and Micropolitan Area as well as </a:t>
            </a:r>
            <a:r>
              <a:rPr lang="en-GB">
                <a:solidFill>
                  <a:schemeClr val="dk1"/>
                </a:solidFill>
              </a:rPr>
              <a:t>the slope of Metropolitan Area and Rural Area</a:t>
            </a:r>
            <a:r>
              <a:rPr lang="en-GB">
                <a:solidFill>
                  <a:schemeClr val="dk1"/>
                </a:solidFill>
              </a:rPr>
              <a:t> for the percentage of indian population in 2017 and GDP per capita change from 2017 to 2022 is </a:t>
            </a:r>
            <a:r>
              <a:rPr lang="en-GB">
                <a:solidFill>
                  <a:schemeClr val="dk1"/>
                </a:solidFill>
              </a:rPr>
              <a:t>consistent</a:t>
            </a:r>
            <a:r>
              <a:rPr lang="en-GB">
                <a:solidFill>
                  <a:schemeClr val="dk1"/>
                </a:solidFill>
              </a:rPr>
              <a:t> with the linear model summary. </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20"/>
              <a:t>Linear model of GDP per capita change rate 2017-2022 as function of percentage population of Total Hispanic in US 2017 and classification area</a:t>
            </a:r>
            <a:endParaRPr sz="2620"/>
          </a:p>
        </p:txBody>
      </p:sp>
      <p:sp>
        <p:nvSpPr>
          <p:cNvPr id="194" name="Google Shape;194;p31"/>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0"/>
              </a:spcAft>
              <a:buNone/>
            </a:pPr>
            <a:r>
              <a:rPr lang="en-GB" sz="1200">
                <a:solidFill>
                  <a:schemeClr val="dk1"/>
                </a:solidFill>
              </a:rPr>
              <a:t>lm(formula = finaldata2$GDPpercapchangerate17_22 ~ finaldata2$percentotalhisp17 * </a:t>
            </a:r>
            <a:endParaRPr sz="1200">
              <a:solidFill>
                <a:schemeClr val="dk1"/>
              </a:solidFill>
            </a:endParaRPr>
          </a:p>
          <a:p>
            <a:pPr indent="0" lvl="0" marL="457200" rtl="0" algn="l">
              <a:lnSpc>
                <a:spcPct val="95000"/>
              </a:lnSpc>
              <a:spcBef>
                <a:spcPts val="0"/>
              </a:spcBef>
              <a:spcAft>
                <a:spcPts val="0"/>
              </a:spcAft>
              <a:buNone/>
            </a:pPr>
            <a:r>
              <a:rPr lang="en-GB" sz="1200">
                <a:solidFill>
                  <a:schemeClr val="dk1"/>
                </a:solidFill>
              </a:rPr>
              <a:t>    finaldata2$Metropolitan.Micropolitan.Statistical.Area)</a:t>
            </a:r>
            <a:endParaRPr sz="1200">
              <a:solidFill>
                <a:schemeClr val="dk1"/>
              </a:solidFill>
            </a:endParaRPr>
          </a:p>
          <a:p>
            <a:pPr indent="0" lvl="0" marL="457200" rtl="0" algn="l">
              <a:lnSpc>
                <a:spcPct val="95000"/>
              </a:lnSpc>
              <a:spcBef>
                <a:spcPts val="0"/>
              </a:spcBef>
              <a:spcAft>
                <a:spcPts val="0"/>
              </a:spcAft>
              <a:buNone/>
            </a:pPr>
            <a:r>
              <a:t/>
            </a:r>
            <a:endParaRPr sz="1200">
              <a:solidFill>
                <a:schemeClr val="dk1"/>
              </a:solidFill>
            </a:endParaRPr>
          </a:p>
          <a:p>
            <a:pPr indent="0" lvl="0" marL="457200" rtl="0" algn="l">
              <a:lnSpc>
                <a:spcPct val="95000"/>
              </a:lnSpc>
              <a:spcBef>
                <a:spcPts val="0"/>
              </a:spcBef>
              <a:spcAft>
                <a:spcPts val="0"/>
              </a:spcAft>
              <a:buNone/>
            </a:pPr>
            <a:r>
              <a:rPr lang="en-GB" sz="1100">
                <a:solidFill>
                  <a:schemeClr val="dk1"/>
                </a:solidFill>
              </a:rPr>
              <a:t>Coefficients:</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                                                                                                                                                              Estimate</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(Intercept)                                                                                                                                             22.80864</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Percentage of Hispanic population and Micropolitan Area combined effect </a:t>
            </a:r>
            <a:r>
              <a:rPr lang="en-GB" sz="1100">
                <a:solidFill>
                  <a:schemeClr val="dk1"/>
                </a:solidFill>
              </a:rPr>
              <a:t>                                        -0.08920</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Percentage of Hispanic population and Rural Area combined effect </a:t>
            </a:r>
            <a:r>
              <a:rPr lang="en-GB" sz="1100">
                <a:solidFill>
                  <a:schemeClr val="dk1"/>
                </a:solidFill>
              </a:rPr>
              <a:t>                                                  -2.77426</a:t>
            </a:r>
            <a:endParaRPr sz="1100">
              <a:solidFill>
                <a:schemeClr val="dk1"/>
              </a:solidFill>
            </a:endParaRPr>
          </a:p>
          <a:p>
            <a:pPr indent="0" lvl="0" marL="457200" rtl="0" algn="l">
              <a:lnSpc>
                <a:spcPct val="95000"/>
              </a:lnSpc>
              <a:spcBef>
                <a:spcPts val="0"/>
              </a:spcBef>
              <a:spcAft>
                <a:spcPts val="0"/>
              </a:spcAft>
              <a:buNone/>
            </a:pPr>
            <a:r>
              <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                                                                                                                                                                 Pr(&gt;|t|)</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(Intercept)                                                                                                                                                &lt; 2e-16</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Percentage of Hispanic population and Micropolitan Area combined effect </a:t>
            </a:r>
            <a:r>
              <a:rPr lang="en-GB" sz="1100">
                <a:solidFill>
                  <a:schemeClr val="dk1"/>
                </a:solidFill>
              </a:rPr>
              <a:t>                                            </a:t>
            </a:r>
            <a:r>
              <a:rPr lang="en-GB" sz="1100">
                <a:solidFill>
                  <a:schemeClr val="dk1"/>
                </a:solidFill>
              </a:rPr>
              <a:t>0.889711</a:t>
            </a:r>
            <a:r>
              <a:rPr lang="en-GB" sz="1100">
                <a:solidFill>
                  <a:schemeClr val="dk1"/>
                </a:solidFill>
              </a:rPr>
              <a:t>                                                                                     </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Percentage of Hispanic population and Rural Area combined effect                                     </a:t>
            </a:r>
            <a:r>
              <a:rPr lang="en-GB" sz="1100">
                <a:solidFill>
                  <a:schemeClr val="dk1"/>
                </a:solidFill>
              </a:rPr>
              <a:t>                  0.010792</a:t>
            </a:r>
            <a:endParaRPr sz="1100">
              <a:solidFill>
                <a:schemeClr val="dk1"/>
              </a:solidFill>
            </a:endParaRPr>
          </a:p>
          <a:p>
            <a:pPr indent="0" lvl="0" marL="457200" rtl="0" algn="l">
              <a:lnSpc>
                <a:spcPct val="95000"/>
              </a:lnSpc>
              <a:spcBef>
                <a:spcPts val="0"/>
              </a:spcBef>
              <a:spcAft>
                <a:spcPts val="0"/>
              </a:spcAft>
              <a:buNone/>
            </a:pPr>
            <a:r>
              <a:rPr lang="en-GB" sz="1200">
                <a:solidFill>
                  <a:schemeClr val="dk1"/>
                </a:solidFill>
              </a:rPr>
              <a:t>                     </a:t>
            </a:r>
            <a:endParaRPr sz="1200">
              <a:solidFill>
                <a:schemeClr val="dk1"/>
              </a:solidFill>
            </a:endParaRPr>
          </a:p>
          <a:p>
            <a:pPr indent="0" lvl="0" marL="457200" rtl="0" algn="l">
              <a:lnSpc>
                <a:spcPct val="95000"/>
              </a:lnSpc>
              <a:spcBef>
                <a:spcPts val="0"/>
              </a:spcBef>
              <a:spcAft>
                <a:spcPts val="0"/>
              </a:spcAft>
              <a:buNone/>
            </a:pPr>
            <a:r>
              <a:rPr lang="en-GB" sz="1200">
                <a:solidFill>
                  <a:schemeClr val="dk1"/>
                </a:solidFill>
              </a:rPr>
              <a:t>Multiple R-squared:  0.09333,	Adjusted R-squared:  0.07345 </a:t>
            </a:r>
            <a:endParaRPr sz="1200">
              <a:solidFill>
                <a:schemeClr val="dk1"/>
              </a:solidFill>
            </a:endParaRPr>
          </a:p>
          <a:p>
            <a:pPr indent="0" lvl="0" marL="0" rtl="0" algn="l">
              <a:lnSpc>
                <a:spcPct val="95000"/>
              </a:lnSpc>
              <a:spcBef>
                <a:spcPts val="0"/>
              </a:spcBef>
              <a:spcAft>
                <a:spcPts val="1200"/>
              </a:spcAft>
              <a:buNone/>
            </a:pPr>
            <a:r>
              <a:t/>
            </a:r>
            <a:endParaRPr sz="2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subTitle"/>
          </p:nvPr>
        </p:nvSpPr>
        <p:spPr>
          <a:xfrm>
            <a:off x="311700" y="1270425"/>
            <a:ext cx="8520600" cy="1469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605"/>
              <a:buNone/>
            </a:pPr>
            <a:r>
              <a:rPr lang="en-GB" sz="2540">
                <a:solidFill>
                  <a:schemeClr val="dk1"/>
                </a:solidFill>
              </a:rPr>
              <a:t>The purpose of this presentation is to show difference GDP per capita change 2017-2022 in rural and urban areas and how it has been affected by Indian Subcontinent, Hispanic and African American populations.</a:t>
            </a:r>
            <a:endParaRPr sz="254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0" name="Google Shape;20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2"/>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idx="1" type="body"/>
          </p:nvPr>
        </p:nvSpPr>
        <p:spPr>
          <a:xfrm>
            <a:off x="311700" y="450850"/>
            <a:ext cx="8520600" cy="396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The graph shows that there is not much difference in the slope of Metropolitan Statiscal Area and Micropolitan Area for the percentage of Hispanic population in 2017 and GDP per capita change from 2017 to 2022 which is consistent with the linear model summary. The graph also shows that there is noticeable difference in the slope of Metropolitan Area and Rural Area for the percentage of Hispanic population in 2017 and GDP per capita change from 2017 to 2022 which is also consistent with the linear model summary.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20"/>
              <a:t>Linear model of GDP per capita change rate 2017-2022 as function of percentage population of Total African American people in US 2017 and classification area</a:t>
            </a:r>
            <a:endParaRPr sz="2620"/>
          </a:p>
        </p:txBody>
      </p:sp>
      <p:sp>
        <p:nvSpPr>
          <p:cNvPr id="212" name="Google Shape;212;p34"/>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0"/>
              </a:spcAft>
              <a:buNone/>
            </a:pPr>
            <a:r>
              <a:rPr lang="en-GB" sz="1200">
                <a:solidFill>
                  <a:schemeClr val="dk1"/>
                </a:solidFill>
              </a:rPr>
              <a:t> Call:</a:t>
            </a:r>
            <a:endParaRPr sz="1200">
              <a:solidFill>
                <a:schemeClr val="dk1"/>
              </a:solidFill>
            </a:endParaRPr>
          </a:p>
          <a:p>
            <a:pPr indent="0" lvl="0" marL="457200" rtl="0" algn="l">
              <a:lnSpc>
                <a:spcPct val="95000"/>
              </a:lnSpc>
              <a:spcBef>
                <a:spcPts val="0"/>
              </a:spcBef>
              <a:spcAft>
                <a:spcPts val="0"/>
              </a:spcAft>
              <a:buNone/>
            </a:pPr>
            <a:r>
              <a:rPr lang="en-GB" sz="1200">
                <a:solidFill>
                  <a:schemeClr val="dk1"/>
                </a:solidFill>
              </a:rPr>
              <a:t>lm(formula = finaldata2$GDPpercapchangerate17_22 ~ finaldata2$percentotalblack17 * </a:t>
            </a:r>
            <a:endParaRPr sz="1200">
              <a:solidFill>
                <a:schemeClr val="dk1"/>
              </a:solidFill>
            </a:endParaRPr>
          </a:p>
          <a:p>
            <a:pPr indent="0" lvl="0" marL="457200" rtl="0" algn="l">
              <a:lnSpc>
                <a:spcPct val="95000"/>
              </a:lnSpc>
              <a:spcBef>
                <a:spcPts val="0"/>
              </a:spcBef>
              <a:spcAft>
                <a:spcPts val="0"/>
              </a:spcAft>
              <a:buNone/>
            </a:pPr>
            <a:r>
              <a:rPr lang="en-GB" sz="1200">
                <a:solidFill>
                  <a:schemeClr val="dk1"/>
                </a:solidFill>
              </a:rPr>
              <a:t>    finaldata2$Metropolitan.Micropolitan.Statistical.Area)</a:t>
            </a:r>
            <a:endParaRPr sz="1200">
              <a:solidFill>
                <a:schemeClr val="dk1"/>
              </a:solidFill>
            </a:endParaRPr>
          </a:p>
          <a:p>
            <a:pPr indent="0" lvl="0" marL="0" rtl="0" algn="l">
              <a:lnSpc>
                <a:spcPct val="95000"/>
              </a:lnSpc>
              <a:spcBef>
                <a:spcPts val="0"/>
              </a:spcBef>
              <a:spcAft>
                <a:spcPts val="0"/>
              </a:spcAft>
              <a:buNone/>
            </a:pPr>
            <a:r>
              <a:t/>
            </a:r>
            <a:endParaRPr sz="1200">
              <a:solidFill>
                <a:schemeClr val="dk1"/>
              </a:solidFill>
            </a:endParaRPr>
          </a:p>
          <a:p>
            <a:pPr indent="0" lvl="0" marL="457200" rtl="0" algn="l">
              <a:lnSpc>
                <a:spcPct val="95000"/>
              </a:lnSpc>
              <a:spcBef>
                <a:spcPts val="0"/>
              </a:spcBef>
              <a:spcAft>
                <a:spcPts val="0"/>
              </a:spcAft>
              <a:buNone/>
            </a:pPr>
            <a:r>
              <a:rPr lang="en-GB" sz="1100">
                <a:solidFill>
                  <a:schemeClr val="dk1"/>
                </a:solidFill>
              </a:rPr>
              <a:t>Coefficients:</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                                                                                                                                                              Estimate</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(Intercept)                                                                                                                                             24.92425</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Percentage of Black population and Micropolitan Area combined effect                                             </a:t>
            </a:r>
            <a:r>
              <a:rPr lang="en-GB" sz="1100">
                <a:solidFill>
                  <a:schemeClr val="dk1"/>
                </a:solidFill>
              </a:rPr>
              <a:t>-0.51559</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Percentage of Black population and Rural Area combined effect   </a:t>
            </a:r>
            <a:r>
              <a:rPr lang="en-GB" sz="1100">
                <a:solidFill>
                  <a:schemeClr val="dk1"/>
                </a:solidFill>
              </a:rPr>
              <a:t>                                                      </a:t>
            </a:r>
            <a:r>
              <a:rPr lang="en-GB" sz="1100">
                <a:solidFill>
                  <a:schemeClr val="dk1"/>
                </a:solidFill>
              </a:rPr>
              <a:t>0.09057</a:t>
            </a:r>
            <a:r>
              <a:rPr lang="en-GB" sz="1100">
                <a:solidFill>
                  <a:schemeClr val="dk1"/>
                </a:solidFill>
              </a:rPr>
              <a:t>  </a:t>
            </a:r>
            <a:endParaRPr sz="1100">
              <a:solidFill>
                <a:schemeClr val="dk1"/>
              </a:solidFill>
            </a:endParaRPr>
          </a:p>
          <a:p>
            <a:pPr indent="0" lvl="0" marL="457200" rtl="0" algn="l">
              <a:lnSpc>
                <a:spcPct val="95000"/>
              </a:lnSpc>
              <a:spcBef>
                <a:spcPts val="0"/>
              </a:spcBef>
              <a:spcAft>
                <a:spcPts val="0"/>
              </a:spcAft>
              <a:buNone/>
            </a:pPr>
            <a:r>
              <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                                                                                                                                                                 Pr(&gt;|t|)</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(Intercept)                                                                                                                                                &lt;2e-16</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Percentage of Black population and Micropolitan Area combined effect                                                0.0066  </a:t>
            </a:r>
            <a:endParaRPr sz="1100">
              <a:solidFill>
                <a:schemeClr val="dk1"/>
              </a:solidFill>
            </a:endParaRPr>
          </a:p>
          <a:p>
            <a:pPr indent="0" lvl="0" marL="457200" rtl="0" algn="l">
              <a:lnSpc>
                <a:spcPct val="95000"/>
              </a:lnSpc>
              <a:spcBef>
                <a:spcPts val="0"/>
              </a:spcBef>
              <a:spcAft>
                <a:spcPts val="0"/>
              </a:spcAft>
              <a:buNone/>
            </a:pPr>
            <a:r>
              <a:rPr lang="en-GB" sz="1100">
                <a:solidFill>
                  <a:schemeClr val="dk1"/>
                </a:solidFill>
              </a:rPr>
              <a:t>Percentage of Black population and Rural Area combined effect                                        </a:t>
            </a:r>
            <a:r>
              <a:rPr lang="en-GB" sz="1100">
                <a:solidFill>
                  <a:schemeClr val="dk1"/>
                </a:solidFill>
              </a:rPr>
              <a:t>                   0.6323        </a:t>
            </a:r>
            <a:r>
              <a:rPr lang="en-GB" sz="1200">
                <a:solidFill>
                  <a:schemeClr val="dk1"/>
                </a:solidFill>
              </a:rPr>
              <a:t>           </a:t>
            </a:r>
            <a:endParaRPr sz="1200">
              <a:solidFill>
                <a:schemeClr val="dk1"/>
              </a:solidFill>
            </a:endParaRPr>
          </a:p>
          <a:p>
            <a:pPr indent="0" lvl="0" marL="457200" rtl="0" algn="l">
              <a:lnSpc>
                <a:spcPct val="95000"/>
              </a:lnSpc>
              <a:spcBef>
                <a:spcPts val="0"/>
              </a:spcBef>
              <a:spcAft>
                <a:spcPts val="0"/>
              </a:spcAft>
              <a:buNone/>
            </a:pPr>
            <a:r>
              <a:rPr lang="en-GB" sz="1200">
                <a:solidFill>
                  <a:schemeClr val="dk1"/>
                </a:solidFill>
              </a:rPr>
              <a:t>                                                                                                                    </a:t>
            </a:r>
            <a:endParaRPr sz="1200">
              <a:solidFill>
                <a:schemeClr val="dk1"/>
              </a:solidFill>
            </a:endParaRPr>
          </a:p>
          <a:p>
            <a:pPr indent="0" lvl="0" marL="457200" rtl="0" algn="l">
              <a:lnSpc>
                <a:spcPct val="95000"/>
              </a:lnSpc>
              <a:spcBef>
                <a:spcPts val="0"/>
              </a:spcBef>
              <a:spcAft>
                <a:spcPts val="0"/>
              </a:spcAft>
              <a:buNone/>
            </a:pPr>
            <a:r>
              <a:rPr lang="en-GB" sz="1200">
                <a:solidFill>
                  <a:schemeClr val="dk1"/>
                </a:solidFill>
              </a:rPr>
              <a:t>Multiple R-squared:  0.06024,	Adjusted R-squared:  0.03963 </a:t>
            </a:r>
            <a:endParaRPr sz="1200">
              <a:solidFill>
                <a:schemeClr val="dk1"/>
              </a:solidFill>
            </a:endParaRPr>
          </a:p>
          <a:p>
            <a:pPr indent="0" lvl="0" marL="0" rtl="0" algn="l">
              <a:lnSpc>
                <a:spcPct val="95000"/>
              </a:lnSpc>
              <a:spcBef>
                <a:spcPts val="0"/>
              </a:spcBef>
              <a:spcAft>
                <a:spcPts val="1200"/>
              </a:spcAft>
              <a:buNone/>
            </a:pPr>
            <a:r>
              <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35"/>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idx="1" type="body"/>
          </p:nvPr>
        </p:nvSpPr>
        <p:spPr>
          <a:xfrm>
            <a:off x="259950" y="365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The graph shows there is not much difference in the slope of Metropolitan Statiscal Area and Rural Area for the percentage of Black population in 2017 and GDP per capita change from 2017 to 2022 is consistent with the linear model summary. The graph also shows there is noticeable difference in the slope of Metropolitan Area and Micropolitan Area for the percentage of Black population in 2017 and GDP per capita change from 2017 to 2022 which is also consistent with the linear model summary.</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1207025"/>
            <a:ext cx="8520600" cy="8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4220"/>
              <a:t>Anova Tests to test if difference in Average GDP per capita change rate 2017-2022 in different classifying areas significant</a:t>
            </a:r>
            <a:endParaRPr sz="392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idx="1" type="body"/>
          </p:nvPr>
        </p:nvSpPr>
        <p:spPr>
          <a:xfrm>
            <a:off x="311700" y="824450"/>
            <a:ext cx="8520600" cy="3744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a:solidFill>
                  <a:schemeClr val="dk1"/>
                </a:solidFill>
              </a:rPr>
              <a:t>&gt; summary(aov(dt$GDPpercapchangerate17_22 ~ dt$Metropolitan.Micropolitan.Statistical.Area))</a:t>
            </a:r>
            <a:endParaRPr>
              <a:solidFill>
                <a:schemeClr val="dk1"/>
              </a:solidFill>
            </a:endParaRPr>
          </a:p>
          <a:p>
            <a:pPr indent="0" lvl="0" marL="0" rtl="0" algn="l">
              <a:spcBef>
                <a:spcPts val="1200"/>
              </a:spcBef>
              <a:spcAft>
                <a:spcPts val="0"/>
              </a:spcAft>
              <a:buNone/>
            </a:pPr>
            <a:r>
              <a:rPr lang="en-GB">
                <a:solidFill>
                  <a:schemeClr val="dk1"/>
                </a:solidFill>
              </a:rPr>
              <a:t>                                                                       Df  Sum Sq  Mean Sq    F value      Pr(&gt;F)    </a:t>
            </a:r>
            <a:endParaRPr>
              <a:solidFill>
                <a:schemeClr val="dk1"/>
              </a:solidFill>
            </a:endParaRPr>
          </a:p>
          <a:p>
            <a:pPr indent="0" lvl="0" marL="0" rtl="0" algn="l">
              <a:spcBef>
                <a:spcPts val="1200"/>
              </a:spcBef>
              <a:spcAft>
                <a:spcPts val="0"/>
              </a:spcAft>
              <a:buNone/>
            </a:pPr>
            <a:r>
              <a:rPr lang="en-GB">
                <a:solidFill>
                  <a:schemeClr val="dk1"/>
                </a:solidFill>
              </a:rPr>
              <a:t>dt$Metropolitan.Micropolitan.Statistical.Area    2   79021   39511   40.46         &lt;2e-16 ***</a:t>
            </a:r>
            <a:endParaRPr>
              <a:solidFill>
                <a:schemeClr val="dk1"/>
              </a:solidFill>
            </a:endParaRPr>
          </a:p>
          <a:p>
            <a:pPr indent="0" lvl="0" marL="0" rtl="0" algn="l">
              <a:spcBef>
                <a:spcPts val="1200"/>
              </a:spcBef>
              <a:spcAft>
                <a:spcPts val="0"/>
              </a:spcAft>
              <a:buNone/>
            </a:pPr>
            <a:r>
              <a:rPr lang="en-GB">
                <a:solidFill>
                  <a:schemeClr val="dk1"/>
                </a:solidFill>
              </a:rPr>
              <a:t>Residuals                                     3046 2974475     977                   </a:t>
            </a:r>
            <a:endParaRPr>
              <a:solidFill>
                <a:schemeClr val="dk1"/>
              </a:solidFill>
            </a:endParaRPr>
          </a:p>
          <a:p>
            <a:pPr indent="0" lvl="0" marL="0" rtl="0" algn="l">
              <a:spcBef>
                <a:spcPts val="1200"/>
              </a:spcBef>
              <a:spcAft>
                <a:spcPts val="0"/>
              </a:spcAft>
              <a:buNone/>
            </a:pPr>
            <a:r>
              <a:rPr lang="en-GB">
                <a:solidFill>
                  <a:schemeClr val="dk1"/>
                </a:solidFill>
              </a:rPr>
              <a:t>---</a:t>
            </a:r>
            <a:endParaRPr>
              <a:solidFill>
                <a:schemeClr val="dk1"/>
              </a:solidFill>
            </a:endParaRPr>
          </a:p>
          <a:p>
            <a:pPr indent="0" lvl="0" marL="0" rtl="0" algn="l">
              <a:spcBef>
                <a:spcPts val="1200"/>
              </a:spcBef>
              <a:spcAft>
                <a:spcPts val="0"/>
              </a:spcAft>
              <a:buNone/>
            </a:pPr>
            <a:r>
              <a:rPr lang="en-GB">
                <a:solidFill>
                  <a:schemeClr val="dk1"/>
                </a:solidFill>
              </a:rPr>
              <a:t>Signif. codes:  0 ‘***’ 0.001 ‘**’ 0.01 ‘*’ 0.05 ‘.’ 0.1 ‘ ’ 1</a:t>
            </a:r>
            <a:endParaRPr>
              <a:solidFill>
                <a:schemeClr val="dk1"/>
              </a:solidFill>
            </a:endParaRPr>
          </a:p>
          <a:p>
            <a:pPr indent="0" lvl="0" marL="0" rtl="0" algn="l">
              <a:spcBef>
                <a:spcPts val="1200"/>
              </a:spcBef>
              <a:spcAft>
                <a:spcPts val="0"/>
              </a:spcAft>
              <a:buNone/>
            </a:pPr>
            <a:r>
              <a:rPr lang="en-GB">
                <a:solidFill>
                  <a:schemeClr val="dk1"/>
                </a:solidFill>
              </a:rPr>
              <a:t>92 observations deleted due to missingness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Correlations</a:t>
            </a:r>
            <a:endParaRPr/>
          </a:p>
        </p:txBody>
      </p:sp>
      <p:sp>
        <p:nvSpPr>
          <p:cNvPr id="240" name="Google Shape;24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GB">
                <a:solidFill>
                  <a:schemeClr val="dk1"/>
                </a:solidFill>
              </a:rPr>
              <a:t>GDP per capita change rate from 2017 to 2022 and </a:t>
            </a:r>
            <a:r>
              <a:rPr lang="en-GB">
                <a:solidFill>
                  <a:schemeClr val="dk1"/>
                </a:solidFill>
              </a:rPr>
              <a:t>Percentage of Indian population in 2017 : 0.02738132</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GDP per capita change rate from 2017 to 2022 and Percentage of Hispanic population in 2017 : 0.1811168</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GDP per capita change rate from 2017 to 2022 and Percentage of African American population in 2017 : -0.01343505</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a:t>
            </a:r>
            <a:endParaRPr/>
          </a:p>
        </p:txBody>
      </p:sp>
      <p:sp>
        <p:nvSpPr>
          <p:cNvPr id="246" name="Google Shape;246;p40"/>
          <p:cNvSpPr txBox="1"/>
          <p:nvPr>
            <p:ph idx="1" type="body"/>
          </p:nvPr>
        </p:nvSpPr>
        <p:spPr>
          <a:xfrm>
            <a:off x="311700" y="1457275"/>
            <a:ext cx="8520600" cy="3416400"/>
          </a:xfrm>
          <a:prstGeom prst="rect">
            <a:avLst/>
          </a:prstGeom>
        </p:spPr>
        <p:txBody>
          <a:bodyPr anchorCtr="0" anchor="t" bIns="91425" lIns="91425" spcFirstLastPara="1" rIns="91425" wrap="square" tIns="91425">
            <a:normAutofit/>
          </a:bodyPr>
          <a:lstStyle/>
          <a:p>
            <a:pPr indent="-368300" lvl="0" marL="457200" rtl="0" algn="l">
              <a:lnSpc>
                <a:spcPct val="150000"/>
              </a:lnSpc>
              <a:spcBef>
                <a:spcPts val="0"/>
              </a:spcBef>
              <a:spcAft>
                <a:spcPts val="0"/>
              </a:spcAft>
              <a:buClr>
                <a:schemeClr val="dk1"/>
              </a:buClr>
              <a:buSzPts val="2200"/>
              <a:buChar char="●"/>
            </a:pPr>
            <a:r>
              <a:rPr lang="en-GB" sz="2200">
                <a:solidFill>
                  <a:schemeClr val="dk1"/>
                </a:solidFill>
              </a:rPr>
              <a:t>Out of the three races , Hispanic population has the most positive impact on GDP per capita change rate 2017-2022</a:t>
            </a:r>
            <a:endParaRPr sz="2200">
              <a:solidFill>
                <a:schemeClr val="dk1"/>
              </a:solidFill>
            </a:endParaRPr>
          </a:p>
          <a:p>
            <a:pPr indent="-342900" lvl="0" marL="457200" rtl="0" algn="l">
              <a:lnSpc>
                <a:spcPct val="150000"/>
              </a:lnSpc>
              <a:spcBef>
                <a:spcPts val="0"/>
              </a:spcBef>
              <a:spcAft>
                <a:spcPts val="0"/>
              </a:spcAft>
              <a:buClr>
                <a:schemeClr val="dk1"/>
              </a:buClr>
              <a:buSzPts val="1800"/>
              <a:buChar char="●"/>
            </a:pPr>
            <a:r>
              <a:rPr lang="en-GB" sz="2200">
                <a:solidFill>
                  <a:schemeClr val="dk1"/>
                </a:solidFill>
              </a:rPr>
              <a:t>The </a:t>
            </a:r>
            <a:r>
              <a:rPr lang="en-GB" sz="2150">
                <a:solidFill>
                  <a:schemeClr val="dk1"/>
                </a:solidFill>
              </a:rPr>
              <a:t>difference in Average GDP per capita change rate 2017-2022 in different classifying areas is significant</a:t>
            </a:r>
            <a:endParaRPr sz="2150">
              <a:solidFill>
                <a:schemeClr val="dk1"/>
              </a:solidFill>
            </a:endParaRPr>
          </a:p>
          <a:p>
            <a:pPr indent="0" lvl="0" marL="457200" rtl="0" algn="l">
              <a:spcBef>
                <a:spcPts val="1200"/>
              </a:spcBef>
              <a:spcAft>
                <a:spcPts val="1200"/>
              </a:spcAft>
              <a:buNone/>
            </a:pPr>
            <a:r>
              <a:t/>
            </a:r>
            <a:endParaRPr sz="2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Citations:</a:t>
            </a:r>
            <a:endParaRPr/>
          </a:p>
        </p:txBody>
      </p:sp>
      <p:sp>
        <p:nvSpPr>
          <p:cNvPr id="252" name="Google Shape;25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GB" sz="1100">
                <a:solidFill>
                  <a:schemeClr val="dk1"/>
                </a:solidFill>
                <a:highlight>
                  <a:schemeClr val="lt1"/>
                </a:highlight>
                <a:latin typeface="Roboto"/>
                <a:ea typeface="Roboto"/>
                <a:cs typeface="Roboto"/>
                <a:sym typeface="Roboto"/>
              </a:rPr>
              <a:t>Bureau of Economic Analysis. "BEA Regional Data." U.S. Department of Commerce, </a:t>
            </a:r>
            <a:endParaRPr sz="11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GB" sz="1100" u="sng">
                <a:solidFill>
                  <a:schemeClr val="hlink"/>
                </a:solidFill>
                <a:highlight>
                  <a:schemeClr val="lt1"/>
                </a:highlight>
                <a:latin typeface="Roboto"/>
                <a:ea typeface="Roboto"/>
                <a:cs typeface="Roboto"/>
                <a:sym typeface="Roboto"/>
                <a:hlinkClick r:id="rId3"/>
              </a:rPr>
              <a:t>https://apps.bea.gov/regional/downloadzip.cfm?_gl=1*dwaf9w*_ga*NjYzMzgwMDA0LjE3MDI0MzU3NzU.*_ga_J4698JNNFT*MTcwMjQ0MjYzOC4yLjEuMTcwMjQ0NTQ4OS4wLjAuMA</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en-GB" sz="1100">
                <a:solidFill>
                  <a:schemeClr val="dk1"/>
                </a:solidFill>
                <a:highlight>
                  <a:schemeClr val="lt1"/>
                </a:highlight>
                <a:latin typeface="Roboto"/>
                <a:ea typeface="Roboto"/>
                <a:cs typeface="Roboto"/>
                <a:sym typeface="Roboto"/>
              </a:rPr>
              <a:t>Equitable Growth. "Gaps in U.S. Rural and Urban Economic Growth Widened in the Post-Great Recession Economy, With Implications Amid the Coronavirus Recession." Washington Center for Equitable Growth,</a:t>
            </a:r>
            <a:endParaRPr sz="11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GB" sz="1100" u="sng">
                <a:solidFill>
                  <a:schemeClr val="hlink"/>
                </a:solidFill>
                <a:highlight>
                  <a:schemeClr val="lt1"/>
                </a:highlight>
                <a:latin typeface="Roboto"/>
                <a:ea typeface="Roboto"/>
                <a:cs typeface="Roboto"/>
                <a:sym typeface="Roboto"/>
                <a:hlinkClick r:id="rId4"/>
              </a:rPr>
              <a:t>Gaps in U.S. rural and urban economic growth widened in the post-Great Recession economy, with implications amid the coronavirus recession.</a:t>
            </a:r>
            <a:endParaRPr sz="11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1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GB" sz="1200">
                <a:solidFill>
                  <a:schemeClr val="dk1"/>
                </a:solidFill>
                <a:highlight>
                  <a:schemeClr val="lt1"/>
                </a:highlight>
                <a:latin typeface="Roboto"/>
                <a:ea typeface="Roboto"/>
                <a:cs typeface="Roboto"/>
                <a:sym typeface="Roboto"/>
              </a:rPr>
              <a:t>U.S. Census Bureau. "Asian Population and Partners." </a:t>
            </a:r>
            <a:r>
              <a:rPr lang="en-GB" sz="1200" u="sng">
                <a:solidFill>
                  <a:schemeClr val="hlink"/>
                </a:solidFill>
                <a:highlight>
                  <a:schemeClr val="lt1"/>
                </a:highlight>
                <a:latin typeface="Roboto"/>
                <a:ea typeface="Roboto"/>
                <a:cs typeface="Roboto"/>
                <a:sym typeface="Roboto"/>
                <a:hlinkClick r:id="rId5"/>
              </a:rPr>
              <a:t>https://www.census.gov/about/partners/cic/resources/data-links/asian.html.</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lnSpc>
                <a:spcPct val="138000"/>
              </a:lnSpc>
              <a:spcBef>
                <a:spcPts val="0"/>
              </a:spcBef>
              <a:spcAft>
                <a:spcPts val="0"/>
              </a:spcAft>
              <a:buNone/>
            </a:pPr>
            <a:r>
              <a:rPr lang="en-GB" sz="105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https://headwaterseconomics.org/economic-development/trends-performance/hispanic-populations/</a:t>
            </a:r>
            <a:endParaRPr sz="1050">
              <a:solidFill>
                <a:srgbClr val="000000"/>
              </a:solidFill>
            </a:endParaRPr>
          </a:p>
          <a:p>
            <a:pPr indent="0" lvl="0" marL="0" rtl="0" algn="l">
              <a:spcBef>
                <a:spcPts val="0"/>
              </a:spcBef>
              <a:spcAft>
                <a:spcPts val="0"/>
              </a:spcAft>
              <a:buNone/>
            </a:pPr>
            <a:r>
              <a:rPr lang="en-GB" sz="1050" u="sng">
                <a:solidFill>
                  <a:srgbClr val="1155CC"/>
                </a:solidFill>
                <a:hlinkClick r:id="rId7">
                  <a:extLst>
                    <a:ext uri="{A12FA001-AC4F-418D-AE19-62706E023703}">
                      <ahyp:hlinkClr val="tx"/>
                    </a:ext>
                  </a:extLst>
                </a:hlinkClick>
              </a:rPr>
              <a:t>https://en.wikipedia.org/wiki/Black_Southerners#:~:text=Since%20the%20second%20Great%20Migration,Virginia%2C%20Tennessee%2C%20and%20Florida.</a:t>
            </a:r>
            <a:endParaRPr sz="1050" u="sng">
              <a:solidFill>
                <a:srgbClr val="1155CC"/>
              </a:solidFill>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en-GB" sz="1000" u="sng">
                <a:solidFill>
                  <a:schemeClr val="hlink"/>
                </a:solidFill>
                <a:highlight>
                  <a:schemeClr val="lt1"/>
                </a:highlight>
                <a:hlinkClick r:id="rId8"/>
              </a:rPr>
              <a:t>https://www.hhs.gov/guidance/document/defining-rural-population#:~:text=All%20counties%20that%20are%20not,as%20either%20Metro%20or%20Micro.</a:t>
            </a:r>
            <a:endParaRPr sz="1000">
              <a:solidFill>
                <a:schemeClr val="dk1"/>
              </a:solidFill>
              <a:highlight>
                <a:schemeClr val="lt1"/>
              </a:highlight>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ctrTitle"/>
          </p:nvPr>
        </p:nvSpPr>
        <p:spPr>
          <a:xfrm>
            <a:off x="311708" y="14834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2300">
                <a:solidFill>
                  <a:srgbClr val="ECECEC"/>
                </a:solidFill>
                <a:highlight>
                  <a:schemeClr val="lt1"/>
                </a:highlight>
                <a:latin typeface="Roboto"/>
                <a:ea typeface="Roboto"/>
                <a:cs typeface="Roboto"/>
                <a:sym typeface="Roboto"/>
              </a:rPr>
              <a:t>A county with a population over 50,000 is classified as metropolitan. Counties with populations between 10,000 and 50,000 are considered micropolitan, while those with fewer than 10,000 residents are deemed rural.</a:t>
            </a:r>
            <a:endParaRPr sz="6300"/>
          </a:p>
        </p:txBody>
      </p:sp>
      <p:sp>
        <p:nvSpPr>
          <p:cNvPr id="66" name="Google Shape;66;p15"/>
          <p:cNvSpPr txBox="1"/>
          <p:nvPr/>
        </p:nvSpPr>
        <p:spPr>
          <a:xfrm>
            <a:off x="2649150" y="577625"/>
            <a:ext cx="384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u="sng">
                <a:solidFill>
                  <a:schemeClr val="dk1"/>
                </a:solidFill>
              </a:rPr>
              <a:t>Classification Method</a:t>
            </a:r>
            <a:endParaRPr sz="3000" u="sng">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idx="1" type="body"/>
          </p:nvPr>
        </p:nvSpPr>
        <p:spPr>
          <a:xfrm>
            <a:off x="311700" y="1481675"/>
            <a:ext cx="8520600" cy="250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100">
                <a:solidFill>
                  <a:srgbClr val="ECECEC"/>
                </a:solidFill>
                <a:highlight>
                  <a:schemeClr val="lt1"/>
                </a:highlight>
                <a:latin typeface="Roboto"/>
                <a:ea typeface="Roboto"/>
                <a:cs typeface="Roboto"/>
                <a:sym typeface="Roboto"/>
              </a:rPr>
              <a:t>In the following slides, we excluded data that was missing and removed county data for which the population of the Indian subcontinent, African American, and Hispanic was interfering with the graph's clarity.</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200">
                <a:solidFill>
                  <a:srgbClr val="DBEFF9"/>
                </a:solidFill>
                <a:highlight>
                  <a:srgbClr val="F5F5F5"/>
                </a:highlight>
                <a:latin typeface="Trebuchet MS"/>
                <a:ea typeface="Trebuchet MS"/>
                <a:cs typeface="Trebuchet MS"/>
                <a:sym typeface="Trebuchet MS"/>
              </a:rPr>
              <a:t>​</a:t>
            </a:r>
            <a:endParaRPr/>
          </a:p>
        </p:txBody>
      </p:sp>
      <p:sp>
        <p:nvSpPr>
          <p:cNvPr id="77" name="Google Shape;77;p17"/>
          <p:cNvSpPr txBox="1"/>
          <p:nvPr>
            <p:ph idx="1" type="body"/>
          </p:nvPr>
        </p:nvSpPr>
        <p:spPr>
          <a:xfrm>
            <a:off x="311700" y="121175"/>
            <a:ext cx="3609600" cy="2097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GB">
                <a:solidFill>
                  <a:schemeClr val="dk1"/>
                </a:solidFill>
              </a:rPr>
              <a:t>The histogram shows the distribution of GDP per capita change from 2017 to 2020 . The histogram shows the patterns of normal distribution and most of the data is centered around the mean,33.60101%</a:t>
            </a:r>
            <a:endParaRPr>
              <a:solidFill>
                <a:schemeClr val="dk1"/>
              </a:solidFill>
            </a:endParaRPr>
          </a:p>
        </p:txBody>
      </p:sp>
      <p:pic>
        <p:nvPicPr>
          <p:cNvPr descr="A graph of a number of red squares&#10;&#10;Description automatically generated" id="78" name="Google Shape;78;p17"/>
          <p:cNvPicPr preferRelativeResize="0"/>
          <p:nvPr/>
        </p:nvPicPr>
        <p:blipFill>
          <a:blip r:embed="rId3">
            <a:alphaModFix/>
          </a:blip>
          <a:stretch>
            <a:fillRect/>
          </a:stretch>
        </p:blipFill>
        <p:spPr>
          <a:xfrm>
            <a:off x="4812700" y="0"/>
            <a:ext cx="4331300" cy="4816425"/>
          </a:xfrm>
          <a:prstGeom prst="rect">
            <a:avLst/>
          </a:prstGeom>
          <a:noFill/>
          <a:ln>
            <a:noFill/>
          </a:ln>
        </p:spPr>
      </p:pic>
      <p:sp>
        <p:nvSpPr>
          <p:cNvPr id="79" name="Google Shape;79;p17"/>
          <p:cNvSpPr txBox="1"/>
          <p:nvPr/>
        </p:nvSpPr>
        <p:spPr>
          <a:xfrm>
            <a:off x="-490600" y="2621325"/>
            <a:ext cx="5627100" cy="2641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GB" sz="800">
                <a:solidFill>
                  <a:schemeClr val="dk1"/>
                </a:solidFill>
              </a:rPr>
              <a:t>                               Top five counties with the most GDP per capita change rate</a:t>
            </a:r>
            <a:endParaRPr sz="800">
              <a:solidFill>
                <a:schemeClr val="dk1"/>
              </a:solidFill>
            </a:endParaRPr>
          </a:p>
          <a:p>
            <a:pPr indent="0" lvl="0" marL="457200" rtl="0" algn="l">
              <a:lnSpc>
                <a:spcPct val="115000"/>
              </a:lnSpc>
              <a:spcBef>
                <a:spcPts val="0"/>
              </a:spcBef>
              <a:spcAft>
                <a:spcPts val="0"/>
              </a:spcAft>
              <a:buNone/>
            </a:pPr>
            <a:r>
              <a:t/>
            </a:r>
            <a:endParaRPr sz="800">
              <a:solidFill>
                <a:schemeClr val="dk1"/>
              </a:solidFill>
            </a:endParaRPr>
          </a:p>
          <a:p>
            <a:pPr indent="0" lvl="0" marL="457200" rtl="0" algn="l">
              <a:lnSpc>
                <a:spcPct val="115000"/>
              </a:lnSpc>
              <a:spcBef>
                <a:spcPts val="0"/>
              </a:spcBef>
              <a:spcAft>
                <a:spcPts val="0"/>
              </a:spcAft>
              <a:buNone/>
            </a:pPr>
            <a:r>
              <a:rPr lang="en-GB" sz="800">
                <a:solidFill>
                  <a:schemeClr val="dk1"/>
                </a:solidFill>
              </a:rPr>
              <a:t> NAME                                                              Area                              GDP per capita change rate 2017-22 </a:t>
            </a:r>
            <a:endParaRPr sz="800">
              <a:solidFill>
                <a:schemeClr val="dk1"/>
              </a:solidFill>
            </a:endParaRPr>
          </a:p>
          <a:p>
            <a:pPr indent="0" lvl="0" marL="457200" rtl="0" algn="l">
              <a:lnSpc>
                <a:spcPct val="115000"/>
              </a:lnSpc>
              <a:spcBef>
                <a:spcPts val="0"/>
              </a:spcBef>
              <a:spcAft>
                <a:spcPts val="0"/>
              </a:spcAft>
              <a:buNone/>
            </a:pPr>
            <a:r>
              <a:rPr lang="en-GB" sz="800">
                <a:solidFill>
                  <a:schemeClr val="dk1"/>
                </a:solidFill>
              </a:rPr>
              <a:t>1 Stewart County, Georgia                  Metropolitan Statistical Area                                  77.3</a:t>
            </a:r>
            <a:endParaRPr sz="800">
              <a:solidFill>
                <a:schemeClr val="dk1"/>
              </a:solidFill>
            </a:endParaRPr>
          </a:p>
          <a:p>
            <a:pPr indent="0" lvl="0" marL="457200" rtl="0" algn="l">
              <a:lnSpc>
                <a:spcPct val="115000"/>
              </a:lnSpc>
              <a:spcBef>
                <a:spcPts val="0"/>
              </a:spcBef>
              <a:spcAft>
                <a:spcPts val="0"/>
              </a:spcAft>
              <a:buNone/>
            </a:pPr>
            <a:r>
              <a:rPr lang="en-GB" sz="800">
                <a:solidFill>
                  <a:schemeClr val="dk1"/>
                </a:solidFill>
              </a:rPr>
              <a:t>2 Whatcom County, Washington         Metropolitan Statistical Area                                  57.9</a:t>
            </a:r>
            <a:endParaRPr sz="800">
              <a:solidFill>
                <a:schemeClr val="dk1"/>
              </a:solidFill>
            </a:endParaRPr>
          </a:p>
          <a:p>
            <a:pPr indent="0" lvl="0" marL="457200" rtl="0" algn="l">
              <a:lnSpc>
                <a:spcPct val="115000"/>
              </a:lnSpc>
              <a:spcBef>
                <a:spcPts val="0"/>
              </a:spcBef>
              <a:spcAft>
                <a:spcPts val="0"/>
              </a:spcAft>
              <a:buNone/>
            </a:pPr>
            <a:r>
              <a:rPr lang="en-GB" sz="800">
                <a:solidFill>
                  <a:schemeClr val="dk1"/>
                </a:solidFill>
              </a:rPr>
              <a:t>3 Solano County, California                 Metropolitan Statistical Area                                  50.3</a:t>
            </a:r>
            <a:endParaRPr sz="800">
              <a:solidFill>
                <a:schemeClr val="dk1"/>
              </a:solidFill>
            </a:endParaRPr>
          </a:p>
          <a:p>
            <a:pPr indent="0" lvl="0" marL="457200" rtl="0" algn="l">
              <a:lnSpc>
                <a:spcPct val="115000"/>
              </a:lnSpc>
              <a:spcBef>
                <a:spcPts val="0"/>
              </a:spcBef>
              <a:spcAft>
                <a:spcPts val="0"/>
              </a:spcAft>
              <a:buNone/>
            </a:pPr>
            <a:r>
              <a:rPr lang="en-GB" sz="800">
                <a:solidFill>
                  <a:schemeClr val="dk1"/>
                </a:solidFill>
              </a:rPr>
              <a:t>4 Jefferson County, Iowa                                 Rural                                                          49.7</a:t>
            </a:r>
            <a:endParaRPr sz="800">
              <a:solidFill>
                <a:schemeClr val="dk1"/>
              </a:solidFill>
            </a:endParaRPr>
          </a:p>
          <a:p>
            <a:pPr indent="0" lvl="0" marL="457200" rtl="0" algn="l">
              <a:lnSpc>
                <a:spcPct val="115000"/>
              </a:lnSpc>
              <a:spcBef>
                <a:spcPts val="0"/>
              </a:spcBef>
              <a:spcAft>
                <a:spcPts val="0"/>
              </a:spcAft>
              <a:buNone/>
            </a:pPr>
            <a:r>
              <a:rPr lang="en-GB" sz="800">
                <a:solidFill>
                  <a:schemeClr val="dk1"/>
                </a:solidFill>
              </a:rPr>
              <a:t>5 Mercer County, New Jersey              Metropolitan Statistical Area                                  48.8</a:t>
            </a:r>
            <a:endParaRPr sz="800">
              <a:solidFill>
                <a:schemeClr val="dk1"/>
              </a:solidFill>
            </a:endParaRPr>
          </a:p>
          <a:p>
            <a:pPr indent="0" lvl="0" marL="457200" rtl="0" algn="l">
              <a:lnSpc>
                <a:spcPct val="115000"/>
              </a:lnSpc>
              <a:spcBef>
                <a:spcPts val="0"/>
              </a:spcBef>
              <a:spcAft>
                <a:spcPts val="0"/>
              </a:spcAft>
              <a:buNone/>
            </a:pPr>
            <a:r>
              <a:t/>
            </a:r>
            <a:endParaRPr sz="800">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idx="1" type="body"/>
          </p:nvPr>
        </p:nvSpPr>
        <p:spPr>
          <a:xfrm>
            <a:off x="0" y="1215600"/>
            <a:ext cx="4182900" cy="278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100">
              <a:solidFill>
                <a:schemeClr val="dk1"/>
              </a:solidFill>
            </a:endParaRPr>
          </a:p>
          <a:p>
            <a:pPr indent="0" lvl="0" marL="0" rtl="0" algn="l">
              <a:spcBef>
                <a:spcPts val="1200"/>
              </a:spcBef>
              <a:spcAft>
                <a:spcPts val="0"/>
              </a:spcAft>
              <a:buNone/>
            </a:pPr>
            <a:r>
              <a:rPr lang="en-GB" sz="2100">
                <a:solidFill>
                  <a:schemeClr val="dk1"/>
                </a:solidFill>
              </a:rPr>
              <a:t>  </a:t>
            </a:r>
            <a:r>
              <a:rPr lang="en-GB" sz="1100">
                <a:solidFill>
                  <a:schemeClr val="dk1"/>
                </a:solidFill>
              </a:rPr>
              <a:t>           Area                                         Average GDP per capita                                          </a:t>
            </a:r>
            <a:endParaRPr sz="1100">
              <a:solidFill>
                <a:schemeClr val="dk1"/>
              </a:solidFill>
            </a:endParaRPr>
          </a:p>
          <a:p>
            <a:pPr indent="0" lvl="0" marL="0" rtl="0" algn="l">
              <a:spcBef>
                <a:spcPts val="1200"/>
              </a:spcBef>
              <a:spcAft>
                <a:spcPts val="0"/>
              </a:spcAft>
              <a:buNone/>
            </a:pPr>
            <a:r>
              <a:rPr lang="en-GB" sz="1100">
                <a:solidFill>
                  <a:schemeClr val="dk1"/>
                </a:solidFill>
              </a:rPr>
              <a:t>1 Metropolitan Statistical Area                                   25.3</a:t>
            </a:r>
            <a:endParaRPr sz="1100">
              <a:solidFill>
                <a:schemeClr val="dk1"/>
              </a:solidFill>
            </a:endParaRPr>
          </a:p>
          <a:p>
            <a:pPr indent="0" lvl="0" marL="0" rtl="0" algn="l">
              <a:spcBef>
                <a:spcPts val="1200"/>
              </a:spcBef>
              <a:spcAft>
                <a:spcPts val="0"/>
              </a:spcAft>
              <a:buNone/>
            </a:pPr>
            <a:r>
              <a:rPr lang="en-GB" sz="1100">
                <a:solidFill>
                  <a:schemeClr val="dk1"/>
                </a:solidFill>
              </a:rPr>
              <a:t>2 Micropolitan Statistical Area                                   24.4</a:t>
            </a:r>
            <a:endParaRPr sz="1100">
              <a:solidFill>
                <a:schemeClr val="dk1"/>
              </a:solidFill>
            </a:endParaRPr>
          </a:p>
          <a:p>
            <a:pPr indent="0" lvl="0" marL="0" rtl="0" algn="l">
              <a:spcBef>
                <a:spcPts val="1200"/>
              </a:spcBef>
              <a:spcAft>
                <a:spcPts val="0"/>
              </a:spcAft>
              <a:buNone/>
            </a:pPr>
            <a:r>
              <a:rPr lang="en-GB" sz="1100">
                <a:solidFill>
                  <a:schemeClr val="dk1"/>
                </a:solidFill>
              </a:rPr>
              <a:t>3 Rural                                                                       34.7</a:t>
            </a:r>
            <a:endParaRPr sz="1100">
              <a:solidFill>
                <a:schemeClr val="dk1"/>
              </a:solidFill>
            </a:endParaRPr>
          </a:p>
          <a:p>
            <a:pPr indent="0" lvl="0" marL="0" rtl="0" algn="l">
              <a:spcBef>
                <a:spcPts val="1200"/>
              </a:spcBef>
              <a:spcAft>
                <a:spcPts val="1200"/>
              </a:spcAft>
              <a:buNone/>
            </a:pPr>
            <a:r>
              <a:t/>
            </a:r>
            <a:endParaRPr sz="2100">
              <a:solidFill>
                <a:schemeClr val="dk1"/>
              </a:solidFill>
            </a:endParaRPr>
          </a:p>
        </p:txBody>
      </p:sp>
      <p:pic>
        <p:nvPicPr>
          <p:cNvPr id="85" name="Google Shape;85;p18"/>
          <p:cNvPicPr preferRelativeResize="0"/>
          <p:nvPr/>
        </p:nvPicPr>
        <p:blipFill>
          <a:blip r:embed="rId3">
            <a:alphaModFix/>
          </a:blip>
          <a:stretch>
            <a:fillRect/>
          </a:stretch>
        </p:blipFill>
        <p:spPr>
          <a:xfrm>
            <a:off x="4182800" y="0"/>
            <a:ext cx="4961198" cy="5143501"/>
          </a:xfrm>
          <a:prstGeom prst="rect">
            <a:avLst/>
          </a:prstGeom>
          <a:noFill/>
          <a:ln>
            <a:noFill/>
          </a:ln>
        </p:spPr>
      </p:pic>
      <p:sp>
        <p:nvSpPr>
          <p:cNvPr id="86" name="Google Shape;86;p18"/>
          <p:cNvSpPr txBox="1"/>
          <p:nvPr/>
        </p:nvSpPr>
        <p:spPr>
          <a:xfrm>
            <a:off x="23600" y="238125"/>
            <a:ext cx="4006800" cy="10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Boxplot of GDP per capita change from 2017 to 2022</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200">
                <a:latin typeface="Trebuchet MS"/>
                <a:ea typeface="Trebuchet MS"/>
                <a:cs typeface="Trebuchet MS"/>
                <a:sym typeface="Trebuchet MS"/>
              </a:rPr>
              <a:t>Hispanics</a:t>
            </a:r>
            <a:endParaRPr/>
          </a:p>
        </p:txBody>
      </p:sp>
      <p:sp>
        <p:nvSpPr>
          <p:cNvPr id="92" name="Google Shape;92;p19"/>
          <p:cNvSpPr txBox="1"/>
          <p:nvPr>
            <p:ph idx="1" type="body"/>
          </p:nvPr>
        </p:nvSpPr>
        <p:spPr>
          <a:xfrm>
            <a:off x="137125" y="1336875"/>
            <a:ext cx="3723600" cy="324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The Y axis represents GDP per capita change rate 2017-2022, the X-axis represents percentage population of Total Hispanic population in US 2017 and the color represents the classification of the area. We can see an increasing trend as we move along the X-axis.</a:t>
            </a:r>
            <a:endParaRPr>
              <a:solidFill>
                <a:schemeClr val="dk1"/>
              </a:solidFill>
            </a:endParaRPr>
          </a:p>
        </p:txBody>
      </p:sp>
      <p:sp>
        <p:nvSpPr>
          <p:cNvPr id="93" name="Google Shape;93;p19"/>
          <p:cNvSpPr txBox="1"/>
          <p:nvPr/>
        </p:nvSpPr>
        <p:spPr>
          <a:xfrm>
            <a:off x="4999540" y="1514583"/>
            <a:ext cx="2000400" cy="192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 </a:t>
            </a:r>
            <a:endParaRPr/>
          </a:p>
        </p:txBody>
      </p:sp>
      <p:pic>
        <p:nvPicPr>
          <p:cNvPr id="94" name="Google Shape;94;p19"/>
          <p:cNvPicPr preferRelativeResize="0"/>
          <p:nvPr/>
        </p:nvPicPr>
        <p:blipFill>
          <a:blip r:embed="rId3">
            <a:alphaModFix/>
          </a:blip>
          <a:stretch>
            <a:fillRect/>
          </a:stretch>
        </p:blipFill>
        <p:spPr>
          <a:xfrm>
            <a:off x="4109188" y="-161750"/>
            <a:ext cx="5004575" cy="4744025"/>
          </a:xfrm>
          <a:prstGeom prst="rect">
            <a:avLst/>
          </a:prstGeom>
          <a:noFill/>
          <a:ln>
            <a:noFill/>
          </a:ln>
        </p:spPr>
      </p:pic>
      <p:sp>
        <p:nvSpPr>
          <p:cNvPr id="95" name="Google Shape;95;p19"/>
          <p:cNvSpPr txBox="1"/>
          <p:nvPr/>
        </p:nvSpPr>
        <p:spPr>
          <a:xfrm>
            <a:off x="6205500" y="98625"/>
            <a:ext cx="293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Stewart County, Georgia</a:t>
            </a:r>
            <a:endParaRPr sz="700">
              <a:solidFill>
                <a:schemeClr val="lt1"/>
              </a:solidFill>
            </a:endParaRPr>
          </a:p>
        </p:txBody>
      </p:sp>
      <p:sp>
        <p:nvSpPr>
          <p:cNvPr id="96" name="Google Shape;96;p19"/>
          <p:cNvSpPr txBox="1"/>
          <p:nvPr/>
        </p:nvSpPr>
        <p:spPr>
          <a:xfrm>
            <a:off x="5104925" y="3552825"/>
            <a:ext cx="12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Washington County, Oklahoma</a:t>
            </a:r>
            <a:endParaRPr sz="700">
              <a:solidFill>
                <a:schemeClr val="lt1"/>
              </a:solidFill>
            </a:endParaRPr>
          </a:p>
        </p:txBody>
      </p:sp>
      <p:sp>
        <p:nvSpPr>
          <p:cNvPr id="97" name="Google Shape;97;p19"/>
          <p:cNvSpPr txBox="1"/>
          <p:nvPr/>
        </p:nvSpPr>
        <p:spPr>
          <a:xfrm>
            <a:off x="8438700" y="257175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Merced County, California</a:t>
            </a:r>
            <a:endParaRPr sz="700">
              <a:solidFill>
                <a:schemeClr val="lt1"/>
              </a:solidFill>
            </a:endParaRPr>
          </a:p>
        </p:txBody>
      </p:sp>
      <p:sp>
        <p:nvSpPr>
          <p:cNvPr id="98" name="Google Shape;98;p19"/>
          <p:cNvSpPr txBox="1"/>
          <p:nvPr/>
        </p:nvSpPr>
        <p:spPr>
          <a:xfrm>
            <a:off x="8367925" y="175025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Bronx County, </a:t>
            </a:r>
            <a:r>
              <a:rPr lang="en-GB" sz="700">
                <a:solidFill>
                  <a:schemeClr val="lt1"/>
                </a:solidFill>
              </a:rPr>
              <a:t>New York</a:t>
            </a:r>
            <a:endParaRPr sz="7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idx="1" type="body"/>
          </p:nvPr>
        </p:nvSpPr>
        <p:spPr>
          <a:xfrm>
            <a:off x="83100" y="1378275"/>
            <a:ext cx="3836100" cy="319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The Y axis represents GDP per capita change rate 2017-2022, the X-axis represents percentage population of Total Subcontinent Indians in US 2017 and the color represents the classification of the area. There is not a visible trend in the graph.</a:t>
            </a:r>
            <a:endParaRPr>
              <a:solidFill>
                <a:schemeClr val="dk1"/>
              </a:solidFill>
            </a:endParaRPr>
          </a:p>
        </p:txBody>
      </p:sp>
      <p:sp>
        <p:nvSpPr>
          <p:cNvPr id="104" name="Google Shape;104;p20"/>
          <p:cNvSpPr txBox="1"/>
          <p:nvPr/>
        </p:nvSpPr>
        <p:spPr>
          <a:xfrm>
            <a:off x="5197415" y="1486420"/>
            <a:ext cx="2152500" cy="21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 </a:t>
            </a:r>
            <a:endParaRPr/>
          </a:p>
        </p:txBody>
      </p:sp>
      <p:pic>
        <p:nvPicPr>
          <p:cNvPr id="105" name="Google Shape;105;p20"/>
          <p:cNvPicPr preferRelativeResize="0"/>
          <p:nvPr/>
        </p:nvPicPr>
        <p:blipFill rotWithShape="1">
          <a:blip r:embed="rId3">
            <a:alphaModFix/>
          </a:blip>
          <a:srcRect b="0" l="0" r="0" t="5979"/>
          <a:stretch/>
        </p:blipFill>
        <p:spPr>
          <a:xfrm>
            <a:off x="4035650" y="-9325"/>
            <a:ext cx="5108350" cy="4746875"/>
          </a:xfrm>
          <a:prstGeom prst="rect">
            <a:avLst/>
          </a:prstGeom>
          <a:noFill/>
          <a:ln>
            <a:noFill/>
          </a:ln>
        </p:spPr>
      </p:pic>
      <p:sp>
        <p:nvSpPr>
          <p:cNvPr id="106" name="Google Shape;106;p20"/>
          <p:cNvSpPr txBox="1"/>
          <p:nvPr>
            <p:ph type="title"/>
          </p:nvPr>
        </p:nvSpPr>
        <p:spPr>
          <a:xfrm>
            <a:off x="91900" y="46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280">
                <a:latin typeface="Trebuchet MS"/>
                <a:ea typeface="Trebuchet MS"/>
                <a:cs typeface="Trebuchet MS"/>
                <a:sym typeface="Trebuchet MS"/>
              </a:rPr>
              <a:t>Indian-Subcontinent</a:t>
            </a:r>
            <a:endParaRPr sz="2020"/>
          </a:p>
        </p:txBody>
      </p:sp>
      <p:sp>
        <p:nvSpPr>
          <p:cNvPr id="107" name="Google Shape;107;p20"/>
          <p:cNvSpPr txBox="1"/>
          <p:nvPr/>
        </p:nvSpPr>
        <p:spPr>
          <a:xfrm>
            <a:off x="8306275" y="2110163"/>
            <a:ext cx="672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Middlesex County, New </a:t>
            </a:r>
            <a:r>
              <a:rPr lang="en-GB" sz="700">
                <a:solidFill>
                  <a:schemeClr val="lt1"/>
                </a:solidFill>
              </a:rPr>
              <a:t>Jersey</a:t>
            </a:r>
            <a:endParaRPr sz="700">
              <a:solidFill>
                <a:schemeClr val="lt1"/>
              </a:solidFill>
            </a:endParaRPr>
          </a:p>
        </p:txBody>
      </p:sp>
      <p:sp>
        <p:nvSpPr>
          <p:cNvPr id="108" name="Google Shape;108;p20"/>
          <p:cNvSpPr txBox="1"/>
          <p:nvPr/>
        </p:nvSpPr>
        <p:spPr>
          <a:xfrm>
            <a:off x="4437050" y="374125"/>
            <a:ext cx="80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Stewart County, Georgia</a:t>
            </a:r>
            <a:endParaRPr sz="700">
              <a:solidFill>
                <a:schemeClr val="lt1"/>
              </a:solidFill>
            </a:endParaRPr>
          </a:p>
        </p:txBody>
      </p:sp>
      <p:sp>
        <p:nvSpPr>
          <p:cNvPr id="109" name="Google Shape;109;p20"/>
          <p:cNvSpPr txBox="1"/>
          <p:nvPr/>
        </p:nvSpPr>
        <p:spPr>
          <a:xfrm>
            <a:off x="7565825" y="1252475"/>
            <a:ext cx="145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Sutter County, California</a:t>
            </a:r>
            <a:endParaRPr sz="700">
              <a:solidFill>
                <a:schemeClr val="lt1"/>
              </a:solidFill>
            </a:endParaRPr>
          </a:p>
        </p:txBody>
      </p:sp>
      <p:sp>
        <p:nvSpPr>
          <p:cNvPr id="110" name="Google Shape;110;p20"/>
          <p:cNvSpPr txBox="1"/>
          <p:nvPr/>
        </p:nvSpPr>
        <p:spPr>
          <a:xfrm>
            <a:off x="4835375" y="3493250"/>
            <a:ext cx="808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Washington County, Oklahoma</a:t>
            </a:r>
            <a:endParaRPr sz="7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91900" y="465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4200">
                <a:latin typeface="Trebuchet MS"/>
                <a:ea typeface="Trebuchet MS"/>
                <a:cs typeface="Trebuchet MS"/>
                <a:sym typeface="Trebuchet MS"/>
              </a:rPr>
              <a:t>African American</a:t>
            </a:r>
            <a:endParaRPr/>
          </a:p>
        </p:txBody>
      </p:sp>
      <p:sp>
        <p:nvSpPr>
          <p:cNvPr id="116" name="Google Shape;116;p21"/>
          <p:cNvSpPr txBox="1"/>
          <p:nvPr>
            <p:ph idx="1" type="body"/>
          </p:nvPr>
        </p:nvSpPr>
        <p:spPr>
          <a:xfrm>
            <a:off x="311700" y="1408425"/>
            <a:ext cx="3359100" cy="3160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solidFill>
                  <a:schemeClr val="dk1"/>
                </a:solidFill>
              </a:rPr>
              <a:t>The Y axis represents GDP per capita change rate 2017-2022, the X-axis represents percentage population of Total Black population in US 2017 and the color represents the classification of the area. There is not a visible trend in the graph.</a:t>
            </a:r>
            <a:endParaRPr>
              <a:solidFill>
                <a:schemeClr val="dk1"/>
              </a:solidFill>
            </a:endParaRPr>
          </a:p>
        </p:txBody>
      </p:sp>
      <p:pic>
        <p:nvPicPr>
          <p:cNvPr id="117" name="Google Shape;117;p21"/>
          <p:cNvPicPr preferRelativeResize="0"/>
          <p:nvPr/>
        </p:nvPicPr>
        <p:blipFill>
          <a:blip r:embed="rId3">
            <a:alphaModFix/>
          </a:blip>
          <a:stretch>
            <a:fillRect/>
          </a:stretch>
        </p:blipFill>
        <p:spPr>
          <a:xfrm>
            <a:off x="4160125" y="0"/>
            <a:ext cx="4983869" cy="4709725"/>
          </a:xfrm>
          <a:prstGeom prst="rect">
            <a:avLst/>
          </a:prstGeom>
          <a:noFill/>
          <a:ln>
            <a:noFill/>
          </a:ln>
        </p:spPr>
      </p:pic>
      <p:sp>
        <p:nvSpPr>
          <p:cNvPr id="118" name="Google Shape;118;p21"/>
          <p:cNvSpPr txBox="1"/>
          <p:nvPr/>
        </p:nvSpPr>
        <p:spPr>
          <a:xfrm>
            <a:off x="7998400" y="65775"/>
            <a:ext cx="9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Stewart County, Georgia</a:t>
            </a:r>
            <a:endParaRPr sz="700">
              <a:solidFill>
                <a:schemeClr val="lt1"/>
              </a:solidFill>
            </a:endParaRPr>
          </a:p>
        </p:txBody>
      </p:sp>
      <p:sp>
        <p:nvSpPr>
          <p:cNvPr id="119" name="Google Shape;119;p21"/>
          <p:cNvSpPr txBox="1"/>
          <p:nvPr/>
        </p:nvSpPr>
        <p:spPr>
          <a:xfrm>
            <a:off x="8393775" y="1408413"/>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Randolph County, Georgia</a:t>
            </a:r>
            <a:endParaRPr sz="700">
              <a:solidFill>
                <a:schemeClr val="lt1"/>
              </a:solidFill>
            </a:endParaRPr>
          </a:p>
        </p:txBody>
      </p:sp>
      <p:sp>
        <p:nvSpPr>
          <p:cNvPr id="120" name="Google Shape;120;p21"/>
          <p:cNvSpPr txBox="1"/>
          <p:nvPr/>
        </p:nvSpPr>
        <p:spPr>
          <a:xfrm>
            <a:off x="8229600" y="2620925"/>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Prince George’s County, Maryland</a:t>
            </a:r>
            <a:endParaRPr sz="700">
              <a:solidFill>
                <a:schemeClr val="lt1"/>
              </a:solidFill>
            </a:endParaRPr>
          </a:p>
        </p:txBody>
      </p:sp>
      <p:sp>
        <p:nvSpPr>
          <p:cNvPr id="121" name="Google Shape;121;p21"/>
          <p:cNvSpPr txBox="1"/>
          <p:nvPr/>
        </p:nvSpPr>
        <p:spPr>
          <a:xfrm>
            <a:off x="8002900" y="3376700"/>
            <a:ext cx="95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Quitman County, Georgia</a:t>
            </a:r>
            <a:endParaRPr sz="700">
              <a:solidFill>
                <a:schemeClr val="lt1"/>
              </a:solidFill>
            </a:endParaRPr>
          </a:p>
        </p:txBody>
      </p:sp>
      <p:sp>
        <p:nvSpPr>
          <p:cNvPr id="122" name="Google Shape;122;p21"/>
          <p:cNvSpPr txBox="1"/>
          <p:nvPr/>
        </p:nvSpPr>
        <p:spPr>
          <a:xfrm>
            <a:off x="7850325" y="2055888"/>
            <a:ext cx="10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DeKalb County, Georgia</a:t>
            </a:r>
            <a:endParaRPr sz="700">
              <a:solidFill>
                <a:schemeClr val="lt1"/>
              </a:solidFill>
            </a:endParaRPr>
          </a:p>
        </p:txBody>
      </p:sp>
      <p:sp>
        <p:nvSpPr>
          <p:cNvPr id="123" name="Google Shape;123;p21"/>
          <p:cNvSpPr txBox="1"/>
          <p:nvPr/>
        </p:nvSpPr>
        <p:spPr>
          <a:xfrm>
            <a:off x="4572000" y="579250"/>
            <a:ext cx="826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WhatCom County, Washington</a:t>
            </a:r>
            <a:endParaRPr sz="700">
              <a:solidFill>
                <a:schemeClr val="lt1"/>
              </a:solidFill>
            </a:endParaRPr>
          </a:p>
        </p:txBody>
      </p:sp>
      <p:sp>
        <p:nvSpPr>
          <p:cNvPr id="124" name="Google Shape;124;p21"/>
          <p:cNvSpPr txBox="1"/>
          <p:nvPr/>
        </p:nvSpPr>
        <p:spPr>
          <a:xfrm>
            <a:off x="4880325" y="354255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rPr>
              <a:t>Washington County, Oklahoma</a:t>
            </a:r>
            <a:endParaRPr sz="7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